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2"/>
  </p:notesMasterIdLst>
  <p:sldIdLst>
    <p:sldId id="256" r:id="rId2"/>
    <p:sldId id="279" r:id="rId3"/>
    <p:sldId id="269" r:id="rId4"/>
    <p:sldId id="274" r:id="rId5"/>
    <p:sldId id="275" r:id="rId6"/>
    <p:sldId id="271" r:id="rId7"/>
    <p:sldId id="273" r:id="rId8"/>
    <p:sldId id="266" r:id="rId9"/>
    <p:sldId id="257" r:id="rId10"/>
    <p:sldId id="272" r:id="rId11"/>
    <p:sldId id="258" r:id="rId12"/>
    <p:sldId id="270" r:id="rId13"/>
    <p:sldId id="259" r:id="rId14"/>
    <p:sldId id="260" r:id="rId15"/>
    <p:sldId id="276" r:id="rId16"/>
    <p:sldId id="277" r:id="rId17"/>
    <p:sldId id="263" r:id="rId18"/>
    <p:sldId id="280" r:id="rId19"/>
    <p:sldId id="261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6E65-6FDD-40B6-84C6-D3AB5ED67EE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AD728-69B0-441C-B00A-E1C11B0EAE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72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83D5-07A5-4FA3-9ABA-3843F398745A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9226-7452-430B-B3C4-79485BE75CD4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3BE5-F516-4314-92F5-3382FE59A5C1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6ACD4-72E7-4CE4-98BD-C9C787FB085E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4AAF-A804-4B37-A343-8ACE797D95CF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3F62A-74A4-403C-8F6A-CD0A7DB2B50B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FECA-76EC-42BE-A314-BEBED375ADD9}" type="datetime1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14AA-FCAD-4335-8880-02FCA8DC7CF2}" type="datetime1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C35A-4A60-4310-92CA-B9E61CAC22BD}" type="datetime1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6EE8-D19A-4D6C-9EB8-516200DB8513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9D505-AD02-49A7-BB7E-6659AC02C18A}" type="datetime1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B7B92E5-4A9D-43FE-A444-04389529E716}" type="datetime1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praisepen.uk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6A36793-A441-4D82-A2CF-E37FB4599D5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37176" cy="17526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A Study in Conscience</a:t>
            </a:r>
          </a:p>
          <a:p>
            <a:r>
              <a:rPr lang="en-GB" sz="2800" dirty="0" smtClean="0"/>
              <a:t>The Not Quite Shakespeare Company</a:t>
            </a: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 smtClean="0"/>
              <a:t>SMSC Macbeth 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22678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symbolism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smtClean="0"/>
              <a:t>Interpret that image. What could it mean?</a:t>
            </a:r>
          </a:p>
          <a:p>
            <a:endParaRPr lang="en-GB" sz="3600" dirty="0" smtClean="0"/>
          </a:p>
          <a:p>
            <a:r>
              <a:rPr lang="en-GB" sz="3600" dirty="0" smtClean="0"/>
              <a:t>Collate class answers on the board.</a:t>
            </a:r>
          </a:p>
          <a:p>
            <a:r>
              <a:rPr lang="en-GB" sz="3600" dirty="0" smtClean="0"/>
              <a:t>Can we see P.E.E?</a:t>
            </a:r>
          </a:p>
          <a:p>
            <a:r>
              <a:rPr lang="en-GB" sz="3600" dirty="0" smtClean="0"/>
              <a:t>Write down this answer as a model for analysing language.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36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 your role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>
                <a:latin typeface="Arial Rounded MT Bold" pitchFamily="34" charset="0"/>
              </a:rPr>
              <a:t>This is an image of Macbeth’s thoughts as he wrestles with the temptation to do murder – and the consequences of the act.</a:t>
            </a:r>
          </a:p>
          <a:p>
            <a:endParaRPr lang="en-GB" sz="2400" dirty="0">
              <a:latin typeface="Arial Rounded MT Bold" pitchFamily="34" charset="0"/>
            </a:endParaRPr>
          </a:p>
          <a:p>
            <a:r>
              <a:rPr lang="en-GB" sz="2400" dirty="0" smtClean="0">
                <a:latin typeface="Arial Rounded MT Bold" pitchFamily="34" charset="0"/>
              </a:rPr>
              <a:t>Use  this as a stimulus for your own story.  Base your story mainly in your character’s mind.  You will be writing in the first person. You should consider</a:t>
            </a:r>
          </a:p>
          <a:p>
            <a:pPr marL="0" indent="0">
              <a:buNone/>
            </a:pPr>
            <a:r>
              <a:rPr lang="en-GB" sz="2400" dirty="0" smtClean="0">
                <a:latin typeface="Arial Rounded MT Bold" pitchFamily="34" charset="0"/>
              </a:rPr>
              <a:t>     * Temptation          * Inner struggle</a:t>
            </a:r>
          </a:p>
          <a:p>
            <a:pPr marL="0" indent="0">
              <a:buNone/>
            </a:pPr>
            <a:r>
              <a:rPr lang="en-GB" sz="2400" dirty="0" smtClean="0">
                <a:latin typeface="Arial Rounded MT Bold" pitchFamily="34" charset="0"/>
              </a:rPr>
              <a:t>     * Consequences   * Conscience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 occasionally use words for effect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 can use a range of imaginative vocabulary accurately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I use a varied vocabulary to create effects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1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Self Assessment: How can you improve?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11560" y="1844824"/>
            <a:ext cx="7922840" cy="3870176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Skim read your work.</a:t>
            </a: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Add interesting vocabulary</a:t>
            </a: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Add imagery</a:t>
            </a: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Lengthen some sentences</a:t>
            </a:r>
          </a:p>
          <a:p>
            <a:endParaRPr lang="en-GB" sz="2800" dirty="0">
              <a:solidFill>
                <a:schemeClr val="bg2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Have you used language for effect?</a:t>
            </a:r>
            <a:endParaRPr lang="en-GB" sz="2800" dirty="0">
              <a:solidFill>
                <a:schemeClr val="bg2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Romans 2 verse 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4864"/>
            <a:ext cx="7924800" cy="35101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They show the requirements of the law are written on their hearts, their consciences also bearing witness, and their thoughts now accusing, now defending. (NIV)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Knowing right from wrong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Guilt can lead to judgement and consequences.</a:t>
            </a:r>
          </a:p>
          <a:p>
            <a:r>
              <a:rPr lang="en-GB" sz="2800" dirty="0" smtClean="0"/>
              <a:t>Nevertheless, in groups of three work on The Price is Paid (Drama)</a:t>
            </a:r>
          </a:p>
          <a:p>
            <a:r>
              <a:rPr lang="en-GB" sz="2800" dirty="0" smtClean="0"/>
              <a:t>We like the concept of justice, so how is the Christian faith different?</a:t>
            </a:r>
            <a:endParaRPr lang="en-GB" sz="2800" dirty="0"/>
          </a:p>
          <a:p>
            <a:r>
              <a:rPr lang="en-GB" sz="2800" dirty="0" smtClean="0"/>
              <a:t>Jesus is unique. Although others are the guilty ones, he is prepared to take the punishment meant for them – meaning that they can be free and blameless. 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0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1844824"/>
            <a:ext cx="7924800" cy="4114800"/>
          </a:xfrm>
        </p:spPr>
        <p:txBody>
          <a:bodyPr/>
          <a:lstStyle/>
          <a:p>
            <a:r>
              <a:rPr lang="en-GB" sz="3600" dirty="0" smtClean="0"/>
              <a:t>We are not under law – but under grace.</a:t>
            </a:r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800" dirty="0" smtClean="0"/>
              <a:t>The law would condemn us – but Jesus does not </a:t>
            </a:r>
          </a:p>
          <a:p>
            <a:r>
              <a:rPr lang="en-GB" dirty="0" smtClean="0"/>
              <a:t>(based on people being believers)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02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Rounded MT Bold" pitchFamily="34" charset="0"/>
                <a:cs typeface="Aharoni" pitchFamily="2" charset="-79"/>
              </a:rPr>
              <a:t>Full of scorpions is my mind</a:t>
            </a:r>
            <a:endParaRPr lang="en-GB" dirty="0"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752600"/>
            <a:ext cx="3810000" cy="3810000"/>
          </a:xfrm>
        </p:spPr>
      </p:pic>
      <p:sp>
        <p:nvSpPr>
          <p:cNvPr id="3" name="TextBox 2"/>
          <p:cNvSpPr txBox="1"/>
          <p:nvPr/>
        </p:nvSpPr>
        <p:spPr>
          <a:xfrm>
            <a:off x="1835696" y="623731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Scorpion Top View by </a:t>
            </a:r>
            <a:r>
              <a:rPr lang="en-GB" dirty="0" err="1" smtClean="0"/>
              <a:t>Nuttapong</a:t>
            </a:r>
            <a:r>
              <a:rPr lang="en-GB" dirty="0" smtClean="0"/>
              <a:t> freedigitalphoto.com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b="1" dirty="0" smtClean="0"/>
              <a:t>Jail </a:t>
            </a:r>
            <a:r>
              <a:rPr lang="en-GB" sz="2000" b="1" dirty="0" err="1" smtClean="0"/>
              <a:t>copyspace</a:t>
            </a:r>
            <a:r>
              <a:rPr lang="en-GB" sz="2000" b="1" dirty="0" smtClean="0"/>
              <a:t> represents taken into custody and arrest by Stuart Miles freedigitalphotos.com</a:t>
            </a:r>
            <a:endParaRPr lang="en-GB" sz="2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821396"/>
            <a:ext cx="4536504" cy="340237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3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Rogue waves by victor </a:t>
            </a:r>
            <a:r>
              <a:rPr lang="en-GB" dirty="0" err="1" smtClean="0"/>
              <a:t>habbick</a:t>
            </a:r>
            <a:r>
              <a:rPr lang="en-GB" dirty="0" smtClean="0"/>
              <a:t> freedigitalphotos.com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52600"/>
            <a:ext cx="7488832" cy="38100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67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None can call our power to account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752600"/>
            <a:ext cx="3810000" cy="38100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None can call our power to account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752600"/>
            <a:ext cx="3810000" cy="3810000"/>
          </a:xfrm>
        </p:spPr>
      </p:pic>
      <p:sp>
        <p:nvSpPr>
          <p:cNvPr id="3" name="TextBox 2"/>
          <p:cNvSpPr txBox="1"/>
          <p:nvPr/>
        </p:nvSpPr>
        <p:spPr>
          <a:xfrm>
            <a:off x="2699792" y="645333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Golden Crown by </a:t>
            </a:r>
            <a:r>
              <a:rPr lang="en-GB" dirty="0" err="1" smtClean="0"/>
              <a:t>Digitalart</a:t>
            </a:r>
            <a:r>
              <a:rPr lang="en-GB" dirty="0" smtClean="0"/>
              <a:t> freedigitalphoto.com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6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Lady Macbeth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dirty="0" smtClean="0"/>
              <a:t>In groups of three, work through the sleepwalking scene (Drama)</a:t>
            </a:r>
          </a:p>
          <a:p>
            <a:endParaRPr lang="en-GB" sz="2400" dirty="0"/>
          </a:p>
          <a:p>
            <a:r>
              <a:rPr lang="en-GB" sz="2800" dirty="0" smtClean="0"/>
              <a:t>How is Lady Macbeth’s conscience troubling her?</a:t>
            </a:r>
          </a:p>
          <a:p>
            <a:r>
              <a:rPr lang="en-GB" sz="2800" dirty="0" smtClean="0"/>
              <a:t>If you were the Doctor, would you tell what you had seen? Explain.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36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FF00"/>
                </a:solidFill>
              </a:rPr>
              <a:t>Fundamental British Values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420888"/>
            <a:ext cx="7924800" cy="329411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Take responsibility for your own actions</a:t>
            </a:r>
            <a:endParaRPr lang="en-GB" sz="4000" dirty="0"/>
          </a:p>
          <a:p>
            <a:r>
              <a:rPr lang="en-GB" sz="4000" dirty="0" smtClean="0"/>
              <a:t>Obey the law of the land</a:t>
            </a:r>
          </a:p>
          <a:p>
            <a:r>
              <a:rPr lang="en-GB" sz="4000" dirty="0" smtClean="0"/>
              <a:t>Distinguish right from wrong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85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is the cure for a bad conscience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21396"/>
            <a:ext cx="4824536" cy="361840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39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Revision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Look again at the Horror scene. How does Act 5 scene 1 relate to this?</a:t>
            </a:r>
          </a:p>
          <a:p>
            <a:endParaRPr lang="en-GB" sz="2800" dirty="0"/>
          </a:p>
          <a:p>
            <a:r>
              <a:rPr lang="en-GB" sz="2800" dirty="0" smtClean="0"/>
              <a:t>The characters are suffering</a:t>
            </a:r>
          </a:p>
          <a:p>
            <a:r>
              <a:rPr lang="en-GB" sz="2800" dirty="0" smtClean="0"/>
              <a:t>The land is suffering – poisoned by the wrong-doing.</a:t>
            </a:r>
          </a:p>
          <a:p>
            <a:r>
              <a:rPr lang="en-GB" sz="2800" dirty="0" smtClean="0"/>
              <a:t>What is the cure for a bad conscience?</a:t>
            </a:r>
          </a:p>
          <a:p>
            <a:r>
              <a:rPr lang="en-GB" sz="2800" dirty="0" smtClean="0"/>
              <a:t>What is the cure for the land?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37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Writer’s Craft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GB" sz="2800" b="1" dirty="0" smtClean="0"/>
              <a:t>Writers often use the weather to reflect the situation.  This is called pathetic fallacy</a:t>
            </a:r>
            <a:endParaRPr lang="en-GB" sz="2800" b="1" dirty="0"/>
          </a:p>
          <a:p>
            <a:r>
              <a:rPr lang="en-GB" sz="2800" b="1" dirty="0" err="1" smtClean="0"/>
              <a:t>Eg</a:t>
            </a:r>
            <a:r>
              <a:rPr lang="en-GB" sz="2800" b="1" dirty="0" smtClean="0"/>
              <a:t> an upset man and a rainy day</a:t>
            </a:r>
            <a:endParaRPr lang="en-GB" sz="2800" b="1" dirty="0"/>
          </a:p>
          <a:p>
            <a:r>
              <a:rPr lang="en-GB" sz="2800" b="1" dirty="0" smtClean="0"/>
              <a:t>In Shakespeare plays, one theme is Nature.  Unnatural acts are mirrored in unnatural actions of nature.</a:t>
            </a:r>
          </a:p>
          <a:p>
            <a:pPr marL="0" indent="0">
              <a:buNone/>
            </a:pPr>
            <a:r>
              <a:rPr lang="en-GB" sz="2800" b="1" dirty="0"/>
              <a:t> </a:t>
            </a:r>
            <a:r>
              <a:rPr lang="en-GB" sz="2800" b="1" dirty="0" smtClean="0"/>
              <a:t>      How would the birds act?</a:t>
            </a:r>
          </a:p>
          <a:p>
            <a:pPr marL="0" indent="0">
              <a:buNone/>
            </a:pPr>
            <a:r>
              <a:rPr lang="en-GB" sz="2800" b="1" dirty="0" smtClean="0"/>
              <a:t>      How would the fish in the pond act?</a:t>
            </a:r>
            <a:endParaRPr lang="en-GB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are learning to use language for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What I’m looking for is a first person narrative </a:t>
            </a:r>
          </a:p>
          <a:p>
            <a:endParaRPr lang="en-GB" sz="2800" dirty="0">
              <a:solidFill>
                <a:schemeClr val="bg2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All will write a turmoil piece</a:t>
            </a: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Most will sustain writing in role</a:t>
            </a:r>
          </a:p>
          <a:p>
            <a:r>
              <a:rPr lang="en-GB" sz="28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Arial Rounded MT Bold" pitchFamily="34" charset="0"/>
              </a:rPr>
              <a:t>Some will use vocabulary for effect and clearly use techniques. Their characterisation will be deep.</a:t>
            </a:r>
            <a:endParaRPr lang="en-GB" sz="2800" dirty="0">
              <a:solidFill>
                <a:schemeClr val="bg2">
                  <a:lumMod val="50000"/>
                  <a:lumOff val="5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2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Rounded MT Bold" pitchFamily="34" charset="0"/>
                <a:cs typeface="Aharoni" pitchFamily="2" charset="-79"/>
              </a:rPr>
              <a:t>        Full of scorpions is my mind</a:t>
            </a:r>
            <a:endParaRPr lang="en-GB" dirty="0">
              <a:latin typeface="Arial Rounded MT Bold" pitchFamily="34" charset="0"/>
              <a:cs typeface="Aharoni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52600"/>
            <a:ext cx="5616624" cy="341716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praisepen.uk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</TotalTime>
  <Words>604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Horizon</vt:lpstr>
      <vt:lpstr>SMSC Macbeth </vt:lpstr>
      <vt:lpstr>None can call our power to account</vt:lpstr>
      <vt:lpstr>Lady Macbeth</vt:lpstr>
      <vt:lpstr>Fundamental British Values</vt:lpstr>
      <vt:lpstr>What is the cure for a bad conscience?</vt:lpstr>
      <vt:lpstr>Revision</vt:lpstr>
      <vt:lpstr>The Writer’s Craft</vt:lpstr>
      <vt:lpstr>We are learning to use language for effect</vt:lpstr>
      <vt:lpstr>        Full of scorpions is my mind</vt:lpstr>
      <vt:lpstr>symbolism</vt:lpstr>
      <vt:lpstr>Sustain your role</vt:lpstr>
      <vt:lpstr>Success criteria</vt:lpstr>
      <vt:lpstr>Self Assessment: How can you improve?</vt:lpstr>
      <vt:lpstr>Romans 2 verse 15</vt:lpstr>
      <vt:lpstr>Knowing right from wrong</vt:lpstr>
      <vt:lpstr>What is the result</vt:lpstr>
      <vt:lpstr>Full of scorpions is my mind</vt:lpstr>
      <vt:lpstr>Jail copyspace represents taken into custody and arrest by Stuart Miles freedigitalphotos.com</vt:lpstr>
      <vt:lpstr>Rogue waves by victor habbick freedigitalphotos.com</vt:lpstr>
      <vt:lpstr>None can call our power to account</vt:lpstr>
    </vt:vector>
  </TitlesOfParts>
  <Company>Pat Productions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Shakespeare Anthology</dc:title>
  <dc:creator>Pat Moore</dc:creator>
  <cp:lastModifiedBy>Pat Moore</cp:lastModifiedBy>
  <cp:revision>16</cp:revision>
  <dcterms:created xsi:type="dcterms:W3CDTF">2013-07-14T19:15:10Z</dcterms:created>
  <dcterms:modified xsi:type="dcterms:W3CDTF">2019-02-05T23:14:36Z</dcterms:modified>
</cp:coreProperties>
</file>