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5" r:id="rId3"/>
    <p:sldId id="298" r:id="rId4"/>
    <p:sldId id="258" r:id="rId5"/>
    <p:sldId id="301" r:id="rId6"/>
    <p:sldId id="302" r:id="rId7"/>
    <p:sldId id="306" r:id="rId8"/>
    <p:sldId id="303" r:id="rId9"/>
    <p:sldId id="260" r:id="rId10"/>
    <p:sldId id="299" r:id="rId11"/>
    <p:sldId id="261" r:id="rId12"/>
    <p:sldId id="262" r:id="rId13"/>
    <p:sldId id="263" r:id="rId14"/>
    <p:sldId id="297" r:id="rId15"/>
    <p:sldId id="312" r:id="rId16"/>
    <p:sldId id="311" r:id="rId17"/>
    <p:sldId id="307" r:id="rId18"/>
    <p:sldId id="290" r:id="rId19"/>
    <p:sldId id="308" r:id="rId20"/>
    <p:sldId id="309" r:id="rId21"/>
    <p:sldId id="310" r:id="rId22"/>
    <p:sldId id="291" r:id="rId23"/>
    <p:sldId id="294" r:id="rId24"/>
    <p:sldId id="313" r:id="rId25"/>
    <p:sldId id="288" r:id="rId26"/>
    <p:sldId id="289" r:id="rId27"/>
    <p:sldId id="304" r:id="rId28"/>
    <p:sldId id="264" r:id="rId29"/>
    <p:sldId id="293" r:id="rId30"/>
    <p:sldId id="265" r:id="rId31"/>
    <p:sldId id="292" r:id="rId32"/>
    <p:sldId id="278" r:id="rId33"/>
    <p:sldId id="275" r:id="rId34"/>
    <p:sldId id="269" r:id="rId35"/>
    <p:sldId id="271" r:id="rId36"/>
    <p:sldId id="273" r:id="rId37"/>
    <p:sldId id="300" r:id="rId38"/>
    <p:sldId id="287" r:id="rId39"/>
    <p:sldId id="280" r:id="rId40"/>
    <p:sldId id="315" r:id="rId41"/>
    <p:sldId id="284" r:id="rId42"/>
    <p:sldId id="295" r:id="rId43"/>
    <p:sldId id="316" r:id="rId44"/>
    <p:sldId id="285" r:id="rId45"/>
    <p:sldId id="296" r:id="rId46"/>
    <p:sldId id="319" r:id="rId4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BF4CD-E36B-4D07-B5D9-320DA8E18BEE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12B1BA-FDB5-42CA-8129-C689479C4E8E}">
      <dgm:prSet phldrT="[Text]"/>
      <dgm:spPr/>
      <dgm:t>
        <a:bodyPr/>
        <a:lstStyle/>
        <a:p>
          <a:r>
            <a:rPr lang="en-GB" dirty="0" smtClean="0"/>
            <a:t>Self-hood</a:t>
          </a:r>
          <a:endParaRPr lang="en-GB" dirty="0"/>
        </a:p>
      </dgm:t>
    </dgm:pt>
    <dgm:pt modelId="{E38195AA-C07A-4556-B3CB-DCC10263FC0D}" type="parTrans" cxnId="{C3ECF16E-7D99-458F-BC45-E912753069DF}">
      <dgm:prSet/>
      <dgm:spPr/>
      <dgm:t>
        <a:bodyPr/>
        <a:lstStyle/>
        <a:p>
          <a:endParaRPr lang="en-GB"/>
        </a:p>
      </dgm:t>
    </dgm:pt>
    <dgm:pt modelId="{C9291410-FC07-4D1B-A854-77F362637E4E}" type="sibTrans" cxnId="{C3ECF16E-7D99-458F-BC45-E912753069DF}">
      <dgm:prSet/>
      <dgm:spPr/>
      <dgm:t>
        <a:bodyPr/>
        <a:lstStyle/>
        <a:p>
          <a:endParaRPr lang="en-GB"/>
        </a:p>
      </dgm:t>
    </dgm:pt>
    <dgm:pt modelId="{874ACA82-A792-499C-AC9E-AD3E17842FDD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FC993AD-B0B2-4618-B066-9E9A17F5ABD1}" type="parTrans" cxnId="{11D4282A-6E64-4739-9F8A-E03D34808A55}">
      <dgm:prSet/>
      <dgm:spPr/>
      <dgm:t>
        <a:bodyPr/>
        <a:lstStyle/>
        <a:p>
          <a:endParaRPr lang="en-GB"/>
        </a:p>
      </dgm:t>
    </dgm:pt>
    <dgm:pt modelId="{8CB00DCD-670A-4326-AFFB-AAE86EE54514}" type="sibTrans" cxnId="{11D4282A-6E64-4739-9F8A-E03D34808A55}">
      <dgm:prSet/>
      <dgm:spPr/>
      <dgm:t>
        <a:bodyPr/>
        <a:lstStyle/>
        <a:p>
          <a:endParaRPr lang="en-GB"/>
        </a:p>
      </dgm:t>
    </dgm:pt>
    <dgm:pt modelId="{AEBC3B47-6AA0-4361-BF26-61BCCF38FCA1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D6891440-7600-44D6-801F-7C74E190F28B}" type="parTrans" cxnId="{78549528-256B-4896-8814-EA71A2E5751C}">
      <dgm:prSet/>
      <dgm:spPr/>
      <dgm:t>
        <a:bodyPr/>
        <a:lstStyle/>
        <a:p>
          <a:endParaRPr lang="en-GB"/>
        </a:p>
      </dgm:t>
    </dgm:pt>
    <dgm:pt modelId="{5764E14E-1701-4D9C-8250-DEDA67E1A9D7}" type="sibTrans" cxnId="{78549528-256B-4896-8814-EA71A2E5751C}">
      <dgm:prSet/>
      <dgm:spPr/>
      <dgm:t>
        <a:bodyPr/>
        <a:lstStyle/>
        <a:p>
          <a:endParaRPr lang="en-GB"/>
        </a:p>
      </dgm:t>
    </dgm:pt>
    <dgm:pt modelId="{D43E614D-7615-427C-B6DD-BEFA79D8615C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AED6CFE3-B1C3-4613-B2D1-7F80B0FE6B66}" type="parTrans" cxnId="{6866FBCE-20FE-4804-8687-71DFCE0DADDC}">
      <dgm:prSet/>
      <dgm:spPr/>
      <dgm:t>
        <a:bodyPr/>
        <a:lstStyle/>
        <a:p>
          <a:endParaRPr lang="en-GB"/>
        </a:p>
      </dgm:t>
    </dgm:pt>
    <dgm:pt modelId="{7CA5DF00-5E3B-4CBA-AD2B-FA5BE93868AB}" type="sibTrans" cxnId="{6866FBCE-20FE-4804-8687-71DFCE0DADDC}">
      <dgm:prSet/>
      <dgm:spPr/>
      <dgm:t>
        <a:bodyPr/>
        <a:lstStyle/>
        <a:p>
          <a:endParaRPr lang="en-GB"/>
        </a:p>
      </dgm:t>
    </dgm:pt>
    <dgm:pt modelId="{DAC1A0FE-44E6-42BD-91B1-883862D30B21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370C1FB1-5344-46DE-9A97-35EB6354E256}" type="parTrans" cxnId="{B290B00F-02D7-453D-8D0A-55577587DA68}">
      <dgm:prSet/>
      <dgm:spPr/>
      <dgm:t>
        <a:bodyPr/>
        <a:lstStyle/>
        <a:p>
          <a:endParaRPr lang="en-GB"/>
        </a:p>
      </dgm:t>
    </dgm:pt>
    <dgm:pt modelId="{D16C4939-14C8-481C-AF9D-49F5778E0B7C}" type="sibTrans" cxnId="{B290B00F-02D7-453D-8D0A-55577587DA68}">
      <dgm:prSet/>
      <dgm:spPr/>
      <dgm:t>
        <a:bodyPr/>
        <a:lstStyle/>
        <a:p>
          <a:endParaRPr lang="en-GB"/>
        </a:p>
      </dgm:t>
    </dgm:pt>
    <dgm:pt modelId="{F4103F84-285D-494C-AC24-0E780DC4874D}">
      <dgm:prSet/>
      <dgm:spPr/>
      <dgm:t>
        <a:bodyPr/>
        <a:lstStyle/>
        <a:p>
          <a:endParaRPr lang="en-GB"/>
        </a:p>
      </dgm:t>
    </dgm:pt>
    <dgm:pt modelId="{D703136C-945D-4751-8A7B-CBB980B59BE9}" type="parTrans" cxnId="{7619A0B9-293B-4E83-9334-15160A60CA29}">
      <dgm:prSet/>
      <dgm:spPr/>
      <dgm:t>
        <a:bodyPr/>
        <a:lstStyle/>
        <a:p>
          <a:endParaRPr lang="en-GB"/>
        </a:p>
      </dgm:t>
    </dgm:pt>
    <dgm:pt modelId="{BDB3E1D1-9BFD-4AB0-80CF-A4DC9641B092}" type="sibTrans" cxnId="{7619A0B9-293B-4E83-9334-15160A60CA29}">
      <dgm:prSet/>
      <dgm:spPr/>
    </dgm:pt>
    <dgm:pt modelId="{D59B33CF-28F9-44E7-ADC7-9E5839E8B0A8}" type="pres">
      <dgm:prSet presAssocID="{777BF4CD-E36B-4D07-B5D9-320DA8E18B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7F35D25-1F74-4B0D-A790-ED996D435093}" type="pres">
      <dgm:prSet presAssocID="{BE12B1BA-FDB5-42CA-8129-C689479C4E8E}" presName="centerShape" presStyleLbl="node0" presStyleIdx="0" presStyleCnt="1"/>
      <dgm:spPr/>
      <dgm:t>
        <a:bodyPr/>
        <a:lstStyle/>
        <a:p>
          <a:endParaRPr lang="en-GB"/>
        </a:p>
      </dgm:t>
    </dgm:pt>
    <dgm:pt modelId="{AE9311EC-57FC-47B4-AD8F-1F3E1BCA362D}" type="pres">
      <dgm:prSet presAssocID="{2FC993AD-B0B2-4618-B066-9E9A17F5ABD1}" presName="parTrans" presStyleLbl="sibTrans2D1" presStyleIdx="0" presStyleCnt="5"/>
      <dgm:spPr/>
      <dgm:t>
        <a:bodyPr/>
        <a:lstStyle/>
        <a:p>
          <a:endParaRPr lang="en-GB"/>
        </a:p>
      </dgm:t>
    </dgm:pt>
    <dgm:pt modelId="{55DCDE13-B16B-45A7-90BC-492FC07D6219}" type="pres">
      <dgm:prSet presAssocID="{2FC993AD-B0B2-4618-B066-9E9A17F5ABD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8F588DE-7106-495C-8F3D-C69C37A77155}" type="pres">
      <dgm:prSet presAssocID="{874ACA82-A792-499C-AC9E-AD3E17842F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C5A13-1C68-4B6D-999E-805395C49570}" type="pres">
      <dgm:prSet presAssocID="{D6891440-7600-44D6-801F-7C74E190F28B}" presName="parTrans" presStyleLbl="sibTrans2D1" presStyleIdx="1" presStyleCnt="5"/>
      <dgm:spPr/>
      <dgm:t>
        <a:bodyPr/>
        <a:lstStyle/>
        <a:p>
          <a:endParaRPr lang="en-GB"/>
        </a:p>
      </dgm:t>
    </dgm:pt>
    <dgm:pt modelId="{FE9C2369-660B-4239-B713-983EF6BBC384}" type="pres">
      <dgm:prSet presAssocID="{D6891440-7600-44D6-801F-7C74E190F28B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68BCF57F-5476-4A1F-928C-BBA2E96C7412}" type="pres">
      <dgm:prSet presAssocID="{AEBC3B47-6AA0-4361-BF26-61BCCF38FC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326C39-8600-4DA0-86D9-5E7859267D8A}" type="pres">
      <dgm:prSet presAssocID="{AED6CFE3-B1C3-4613-B2D1-7F80B0FE6B66}" presName="parTrans" presStyleLbl="sibTrans2D1" presStyleIdx="2" presStyleCnt="5"/>
      <dgm:spPr/>
      <dgm:t>
        <a:bodyPr/>
        <a:lstStyle/>
        <a:p>
          <a:endParaRPr lang="en-GB"/>
        </a:p>
      </dgm:t>
    </dgm:pt>
    <dgm:pt modelId="{50789EEC-FE7A-4D50-93BC-238627FE3A42}" type="pres">
      <dgm:prSet presAssocID="{AED6CFE3-B1C3-4613-B2D1-7F80B0FE6B66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761B5B2-72E7-4858-BE3E-26A0B799135A}" type="pres">
      <dgm:prSet presAssocID="{D43E614D-7615-427C-B6DD-BEFA79D861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DE179-CC5B-4FC2-8139-2438CF858E2B}" type="pres">
      <dgm:prSet presAssocID="{370C1FB1-5344-46DE-9A97-35EB6354E256}" presName="parTrans" presStyleLbl="sibTrans2D1" presStyleIdx="3" presStyleCnt="5"/>
      <dgm:spPr/>
      <dgm:t>
        <a:bodyPr/>
        <a:lstStyle/>
        <a:p>
          <a:endParaRPr lang="en-GB"/>
        </a:p>
      </dgm:t>
    </dgm:pt>
    <dgm:pt modelId="{9BD47DE6-B8E8-4ECA-A67D-4A695DA737ED}" type="pres">
      <dgm:prSet presAssocID="{370C1FB1-5344-46DE-9A97-35EB6354E256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F9E9CB1B-6AD9-421C-969B-E1B09D0C6070}" type="pres">
      <dgm:prSet presAssocID="{DAC1A0FE-44E6-42BD-91B1-883862D30B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26D9D6-9F5F-4D8C-BBDD-38C3BBAF7254}" type="pres">
      <dgm:prSet presAssocID="{D703136C-945D-4751-8A7B-CBB980B59BE9}" presName="parTrans" presStyleLbl="sibTrans2D1" presStyleIdx="4" presStyleCnt="5"/>
      <dgm:spPr/>
      <dgm:t>
        <a:bodyPr/>
        <a:lstStyle/>
        <a:p>
          <a:endParaRPr lang="en-GB"/>
        </a:p>
      </dgm:t>
    </dgm:pt>
    <dgm:pt modelId="{6967D9DC-2C7C-4107-B135-51A4C0F6DEF6}" type="pres">
      <dgm:prSet presAssocID="{D703136C-945D-4751-8A7B-CBB980B59BE9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60B0C47E-421F-44BC-A6CA-76D985A025F7}" type="pres">
      <dgm:prSet presAssocID="{F4103F84-285D-494C-AC24-0E780DC487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ECF16E-7D99-458F-BC45-E912753069DF}" srcId="{777BF4CD-E36B-4D07-B5D9-320DA8E18BEE}" destId="{BE12B1BA-FDB5-42CA-8129-C689479C4E8E}" srcOrd="0" destOrd="0" parTransId="{E38195AA-C07A-4556-B3CB-DCC10263FC0D}" sibTransId="{C9291410-FC07-4D1B-A854-77F362637E4E}"/>
    <dgm:cxn modelId="{DFAB1B7C-EF64-4A4E-B14B-94EFE060053F}" type="presOf" srcId="{DAC1A0FE-44E6-42BD-91B1-883862D30B21}" destId="{F9E9CB1B-6AD9-421C-969B-E1B09D0C6070}" srcOrd="0" destOrd="0" presId="urn:microsoft.com/office/officeart/2005/8/layout/radial5"/>
    <dgm:cxn modelId="{7619A0B9-293B-4E83-9334-15160A60CA29}" srcId="{BE12B1BA-FDB5-42CA-8129-C689479C4E8E}" destId="{F4103F84-285D-494C-AC24-0E780DC4874D}" srcOrd="4" destOrd="0" parTransId="{D703136C-945D-4751-8A7B-CBB980B59BE9}" sibTransId="{BDB3E1D1-9BFD-4AB0-80CF-A4DC9641B092}"/>
    <dgm:cxn modelId="{6866FBCE-20FE-4804-8687-71DFCE0DADDC}" srcId="{BE12B1BA-FDB5-42CA-8129-C689479C4E8E}" destId="{D43E614D-7615-427C-B6DD-BEFA79D8615C}" srcOrd="2" destOrd="0" parTransId="{AED6CFE3-B1C3-4613-B2D1-7F80B0FE6B66}" sibTransId="{7CA5DF00-5E3B-4CBA-AD2B-FA5BE93868AB}"/>
    <dgm:cxn modelId="{DF6EFB65-C44E-42C0-814C-555630790702}" type="presOf" srcId="{AED6CFE3-B1C3-4613-B2D1-7F80B0FE6B66}" destId="{3D326C39-8600-4DA0-86D9-5E7859267D8A}" srcOrd="0" destOrd="0" presId="urn:microsoft.com/office/officeart/2005/8/layout/radial5"/>
    <dgm:cxn modelId="{B290B00F-02D7-453D-8D0A-55577587DA68}" srcId="{BE12B1BA-FDB5-42CA-8129-C689479C4E8E}" destId="{DAC1A0FE-44E6-42BD-91B1-883862D30B21}" srcOrd="3" destOrd="0" parTransId="{370C1FB1-5344-46DE-9A97-35EB6354E256}" sibTransId="{D16C4939-14C8-481C-AF9D-49F5778E0B7C}"/>
    <dgm:cxn modelId="{19FD8BAD-47E1-4629-8D4E-652C995B1A3D}" type="presOf" srcId="{370C1FB1-5344-46DE-9A97-35EB6354E256}" destId="{73DDE179-CC5B-4FC2-8139-2438CF858E2B}" srcOrd="0" destOrd="0" presId="urn:microsoft.com/office/officeart/2005/8/layout/radial5"/>
    <dgm:cxn modelId="{72B2F542-00F8-4E7D-9820-2C5930E5C56E}" type="presOf" srcId="{D6891440-7600-44D6-801F-7C74E190F28B}" destId="{FE9C2369-660B-4239-B713-983EF6BBC384}" srcOrd="1" destOrd="0" presId="urn:microsoft.com/office/officeart/2005/8/layout/radial5"/>
    <dgm:cxn modelId="{78549528-256B-4896-8814-EA71A2E5751C}" srcId="{BE12B1BA-FDB5-42CA-8129-C689479C4E8E}" destId="{AEBC3B47-6AA0-4361-BF26-61BCCF38FCA1}" srcOrd="1" destOrd="0" parTransId="{D6891440-7600-44D6-801F-7C74E190F28B}" sibTransId="{5764E14E-1701-4D9C-8250-DEDA67E1A9D7}"/>
    <dgm:cxn modelId="{3A2FBD20-8086-4592-A4C2-F7946F872D27}" type="presOf" srcId="{777BF4CD-E36B-4D07-B5D9-320DA8E18BEE}" destId="{D59B33CF-28F9-44E7-ADC7-9E5839E8B0A8}" srcOrd="0" destOrd="0" presId="urn:microsoft.com/office/officeart/2005/8/layout/radial5"/>
    <dgm:cxn modelId="{37B1ADC0-3EF0-4202-8027-D8646FFDA973}" type="presOf" srcId="{2FC993AD-B0B2-4618-B066-9E9A17F5ABD1}" destId="{55DCDE13-B16B-45A7-90BC-492FC07D6219}" srcOrd="1" destOrd="0" presId="urn:microsoft.com/office/officeart/2005/8/layout/radial5"/>
    <dgm:cxn modelId="{11D4282A-6E64-4739-9F8A-E03D34808A55}" srcId="{BE12B1BA-FDB5-42CA-8129-C689479C4E8E}" destId="{874ACA82-A792-499C-AC9E-AD3E17842FDD}" srcOrd="0" destOrd="0" parTransId="{2FC993AD-B0B2-4618-B066-9E9A17F5ABD1}" sibTransId="{8CB00DCD-670A-4326-AFFB-AAE86EE54514}"/>
    <dgm:cxn modelId="{0899E0E6-552E-4568-85ED-54C75FA8738D}" type="presOf" srcId="{D703136C-945D-4751-8A7B-CBB980B59BE9}" destId="{AA26D9D6-9F5F-4D8C-BBDD-38C3BBAF7254}" srcOrd="0" destOrd="0" presId="urn:microsoft.com/office/officeart/2005/8/layout/radial5"/>
    <dgm:cxn modelId="{CFBA56A8-8A7B-4DD4-A457-E5AE113CDD81}" type="presOf" srcId="{D6891440-7600-44D6-801F-7C74E190F28B}" destId="{4B2C5A13-1C68-4B6D-999E-805395C49570}" srcOrd="0" destOrd="0" presId="urn:microsoft.com/office/officeart/2005/8/layout/radial5"/>
    <dgm:cxn modelId="{C7EBE5C4-DBAB-43E8-B6D0-3764E34AFD93}" type="presOf" srcId="{AEBC3B47-6AA0-4361-BF26-61BCCF38FCA1}" destId="{68BCF57F-5476-4A1F-928C-BBA2E96C7412}" srcOrd="0" destOrd="0" presId="urn:microsoft.com/office/officeart/2005/8/layout/radial5"/>
    <dgm:cxn modelId="{3E657E4D-EF85-427B-94C0-9E96B51E687A}" type="presOf" srcId="{874ACA82-A792-499C-AC9E-AD3E17842FDD}" destId="{08F588DE-7106-495C-8F3D-C69C37A77155}" srcOrd="0" destOrd="0" presId="urn:microsoft.com/office/officeart/2005/8/layout/radial5"/>
    <dgm:cxn modelId="{0DBD4F8F-6854-4172-AD7F-DBDA6FB31263}" type="presOf" srcId="{AED6CFE3-B1C3-4613-B2D1-7F80B0FE6B66}" destId="{50789EEC-FE7A-4D50-93BC-238627FE3A42}" srcOrd="1" destOrd="0" presId="urn:microsoft.com/office/officeart/2005/8/layout/radial5"/>
    <dgm:cxn modelId="{39ECCA25-9D27-4872-937D-BAEEEEC03AE8}" type="presOf" srcId="{D43E614D-7615-427C-B6DD-BEFA79D8615C}" destId="{1761B5B2-72E7-4858-BE3E-26A0B799135A}" srcOrd="0" destOrd="0" presId="urn:microsoft.com/office/officeart/2005/8/layout/radial5"/>
    <dgm:cxn modelId="{D1AAFC70-B022-4997-ABCF-0AADE5F87801}" type="presOf" srcId="{370C1FB1-5344-46DE-9A97-35EB6354E256}" destId="{9BD47DE6-B8E8-4ECA-A67D-4A695DA737ED}" srcOrd="1" destOrd="0" presId="urn:microsoft.com/office/officeart/2005/8/layout/radial5"/>
    <dgm:cxn modelId="{079748EA-2FDF-4196-8DB0-1EC10E80AA50}" type="presOf" srcId="{D703136C-945D-4751-8A7B-CBB980B59BE9}" destId="{6967D9DC-2C7C-4107-B135-51A4C0F6DEF6}" srcOrd="1" destOrd="0" presId="urn:microsoft.com/office/officeart/2005/8/layout/radial5"/>
    <dgm:cxn modelId="{1B8A5EBE-E05F-44BD-81B8-3531A1F930E4}" type="presOf" srcId="{BE12B1BA-FDB5-42CA-8129-C689479C4E8E}" destId="{D7F35D25-1F74-4B0D-A790-ED996D435093}" srcOrd="0" destOrd="0" presId="urn:microsoft.com/office/officeart/2005/8/layout/radial5"/>
    <dgm:cxn modelId="{7DEA78AD-DE8B-4A59-A31B-92C080C97B60}" type="presOf" srcId="{F4103F84-285D-494C-AC24-0E780DC4874D}" destId="{60B0C47E-421F-44BC-A6CA-76D985A025F7}" srcOrd="0" destOrd="0" presId="urn:microsoft.com/office/officeart/2005/8/layout/radial5"/>
    <dgm:cxn modelId="{F86D46E1-8F3F-44C0-8B89-EB61DB378110}" type="presOf" srcId="{2FC993AD-B0B2-4618-B066-9E9A17F5ABD1}" destId="{AE9311EC-57FC-47B4-AD8F-1F3E1BCA362D}" srcOrd="0" destOrd="0" presId="urn:microsoft.com/office/officeart/2005/8/layout/radial5"/>
    <dgm:cxn modelId="{98E520D1-B7DA-430C-8483-65ED20F4A580}" type="presParOf" srcId="{D59B33CF-28F9-44E7-ADC7-9E5839E8B0A8}" destId="{D7F35D25-1F74-4B0D-A790-ED996D435093}" srcOrd="0" destOrd="0" presId="urn:microsoft.com/office/officeart/2005/8/layout/radial5"/>
    <dgm:cxn modelId="{293C52D0-69C4-46B1-8C19-1E582D068EE9}" type="presParOf" srcId="{D59B33CF-28F9-44E7-ADC7-9E5839E8B0A8}" destId="{AE9311EC-57FC-47B4-AD8F-1F3E1BCA362D}" srcOrd="1" destOrd="0" presId="urn:microsoft.com/office/officeart/2005/8/layout/radial5"/>
    <dgm:cxn modelId="{6B0AE91D-2C60-45EF-9034-88791DFC8822}" type="presParOf" srcId="{AE9311EC-57FC-47B4-AD8F-1F3E1BCA362D}" destId="{55DCDE13-B16B-45A7-90BC-492FC07D6219}" srcOrd="0" destOrd="0" presId="urn:microsoft.com/office/officeart/2005/8/layout/radial5"/>
    <dgm:cxn modelId="{713FEAD2-8F6A-4B3E-A1E4-C9D4376B0384}" type="presParOf" srcId="{D59B33CF-28F9-44E7-ADC7-9E5839E8B0A8}" destId="{08F588DE-7106-495C-8F3D-C69C37A77155}" srcOrd="2" destOrd="0" presId="urn:microsoft.com/office/officeart/2005/8/layout/radial5"/>
    <dgm:cxn modelId="{94430ECA-F693-4322-A5D7-8239C97F808A}" type="presParOf" srcId="{D59B33CF-28F9-44E7-ADC7-9E5839E8B0A8}" destId="{4B2C5A13-1C68-4B6D-999E-805395C49570}" srcOrd="3" destOrd="0" presId="urn:microsoft.com/office/officeart/2005/8/layout/radial5"/>
    <dgm:cxn modelId="{044F6554-E30D-489B-A174-4BDAB03591E2}" type="presParOf" srcId="{4B2C5A13-1C68-4B6D-999E-805395C49570}" destId="{FE9C2369-660B-4239-B713-983EF6BBC384}" srcOrd="0" destOrd="0" presId="urn:microsoft.com/office/officeart/2005/8/layout/radial5"/>
    <dgm:cxn modelId="{3EEBCC9F-E1F9-475B-B8AB-61A21926210D}" type="presParOf" srcId="{D59B33CF-28F9-44E7-ADC7-9E5839E8B0A8}" destId="{68BCF57F-5476-4A1F-928C-BBA2E96C7412}" srcOrd="4" destOrd="0" presId="urn:microsoft.com/office/officeart/2005/8/layout/radial5"/>
    <dgm:cxn modelId="{35774008-9201-4392-85C4-0504303AB1F4}" type="presParOf" srcId="{D59B33CF-28F9-44E7-ADC7-9E5839E8B0A8}" destId="{3D326C39-8600-4DA0-86D9-5E7859267D8A}" srcOrd="5" destOrd="0" presId="urn:microsoft.com/office/officeart/2005/8/layout/radial5"/>
    <dgm:cxn modelId="{0C4FD70A-A42A-487B-A59B-C2134381A973}" type="presParOf" srcId="{3D326C39-8600-4DA0-86D9-5E7859267D8A}" destId="{50789EEC-FE7A-4D50-93BC-238627FE3A42}" srcOrd="0" destOrd="0" presId="urn:microsoft.com/office/officeart/2005/8/layout/radial5"/>
    <dgm:cxn modelId="{3F55A43D-78EA-4B20-80C1-5837828E33D8}" type="presParOf" srcId="{D59B33CF-28F9-44E7-ADC7-9E5839E8B0A8}" destId="{1761B5B2-72E7-4858-BE3E-26A0B799135A}" srcOrd="6" destOrd="0" presId="urn:microsoft.com/office/officeart/2005/8/layout/radial5"/>
    <dgm:cxn modelId="{00EF5ADA-81CF-4F5F-A2AE-982E631C1612}" type="presParOf" srcId="{D59B33CF-28F9-44E7-ADC7-9E5839E8B0A8}" destId="{73DDE179-CC5B-4FC2-8139-2438CF858E2B}" srcOrd="7" destOrd="0" presId="urn:microsoft.com/office/officeart/2005/8/layout/radial5"/>
    <dgm:cxn modelId="{D7540DF8-6828-4812-A938-6755296DBD69}" type="presParOf" srcId="{73DDE179-CC5B-4FC2-8139-2438CF858E2B}" destId="{9BD47DE6-B8E8-4ECA-A67D-4A695DA737ED}" srcOrd="0" destOrd="0" presId="urn:microsoft.com/office/officeart/2005/8/layout/radial5"/>
    <dgm:cxn modelId="{47855030-420D-4459-98D6-7648BB1DA08D}" type="presParOf" srcId="{D59B33CF-28F9-44E7-ADC7-9E5839E8B0A8}" destId="{F9E9CB1B-6AD9-421C-969B-E1B09D0C6070}" srcOrd="8" destOrd="0" presId="urn:microsoft.com/office/officeart/2005/8/layout/radial5"/>
    <dgm:cxn modelId="{7BE4B21D-8594-4A1D-8089-F8150BDC1A79}" type="presParOf" srcId="{D59B33CF-28F9-44E7-ADC7-9E5839E8B0A8}" destId="{AA26D9D6-9F5F-4D8C-BBDD-38C3BBAF7254}" srcOrd="9" destOrd="0" presId="urn:microsoft.com/office/officeart/2005/8/layout/radial5"/>
    <dgm:cxn modelId="{7077E500-6D07-49A5-8FC1-A552110E252F}" type="presParOf" srcId="{AA26D9D6-9F5F-4D8C-BBDD-38C3BBAF7254}" destId="{6967D9DC-2C7C-4107-B135-51A4C0F6DEF6}" srcOrd="0" destOrd="0" presId="urn:microsoft.com/office/officeart/2005/8/layout/radial5"/>
    <dgm:cxn modelId="{CEFC3EF7-6652-47F4-9E38-9020E498FD76}" type="presParOf" srcId="{D59B33CF-28F9-44E7-ADC7-9E5839E8B0A8}" destId="{60B0C47E-421F-44BC-A6CA-76D985A025F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r">
              <a:defRPr sz="1200"/>
            </a:lvl1pPr>
          </a:lstStyle>
          <a:p>
            <a:fld id="{6C12205A-8214-4501-A817-F14BFEA43D48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r">
              <a:defRPr sz="1200"/>
            </a:lvl1pPr>
          </a:lstStyle>
          <a:p>
            <a:fld id="{46C31262-4CE9-42C0-9547-1911F4971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0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947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947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r">
              <a:defRPr sz="1200"/>
            </a:lvl1pPr>
          </a:lstStyle>
          <a:p>
            <a:fld id="{E3ABECA6-EC32-46E7-9EC7-FA8EE671510E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05" tIns="45052" rIns="90105" bIns="4505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151"/>
            <a:ext cx="5438140" cy="4443958"/>
          </a:xfrm>
          <a:prstGeom prst="rect">
            <a:avLst/>
          </a:prstGeom>
        </p:spPr>
        <p:txBody>
          <a:bodyPr vert="horz" lIns="90105" tIns="45052" rIns="90105" bIns="450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746"/>
            <a:ext cx="2945659" cy="493946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746"/>
            <a:ext cx="2945659" cy="493946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r">
              <a:defRPr sz="1200"/>
            </a:lvl1pPr>
          </a:lstStyle>
          <a:p>
            <a:fld id="{75A47723-7F02-4267-8A97-E5AD234DF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3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056879-2D48-452D-AB26-13A277D716A7}" type="datetime1">
              <a:rPr lang="en-GB" smtClean="0"/>
              <a:t>31/01/2019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A0568-1A9E-452D-A4AC-83991AB14095}" type="datetime1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A1FA85-EE8E-459B-B6A4-FC15EDD97DDD}" type="datetime1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2192E-6C4F-4EE5-9E8F-6271D2CA21D4}" type="datetime1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7FE0B-E756-46F8-8AA9-3623D155A28D}" type="datetime1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95BD1-1F55-4481-9426-1F0BEE190460}" type="datetime1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0322-9D20-4B7C-A85D-28B8AF0864A0}" type="datetime1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64A3E-EA7B-4093-BBF2-6FE4C5536970}" type="datetime1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FC3E5-DDF4-44EE-8801-DEBF76C9923D}" type="datetime1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0C90C7-A7DB-43A1-977E-B5365D459DF2}" type="datetime1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D46905-4577-45F4-B54A-C252D23A66D3}" type="datetime1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65AC62-95C0-471B-8461-F0CB2D3543F8}" type="datetime1">
              <a:rPr lang="en-GB" smtClean="0"/>
              <a:t>31/01/2019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681B44-7F96-48E8-8CFA-07350AD077C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Dead Poets Society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Rebellion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6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382150"/>
              </p:ext>
            </p:extLst>
          </p:nvPr>
        </p:nvGraphicFramePr>
        <p:xfrm>
          <a:off x="457200" y="765175"/>
          <a:ext cx="822960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1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Is letting go good parenting or bad parenting? Explain.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r>
              <a:rPr lang="en-GB" sz="3200" b="1" dirty="0" smtClean="0"/>
              <a:t>Is letting go showing love?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3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/>
          <a:lstStyle/>
          <a:p>
            <a:r>
              <a:rPr lang="en-GB" dirty="0" smtClean="0"/>
              <a:t>At what point does the relationship between father and son become a give and take one?</a:t>
            </a:r>
          </a:p>
          <a:p>
            <a:endParaRPr lang="en-GB" dirty="0"/>
          </a:p>
          <a:p>
            <a:r>
              <a:rPr lang="en-GB" dirty="0" smtClean="0"/>
              <a:t>How would you define this give and take principle? Give examples.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en-GB" dirty="0" smtClean="0"/>
              <a:t>Nature’s give and take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have been given the gift of self-will.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means we can make our own choices – whether they are good or bad ones!</a:t>
            </a:r>
          </a:p>
          <a:p>
            <a:endParaRPr lang="en-GB" dirty="0"/>
          </a:p>
          <a:p>
            <a:r>
              <a:rPr lang="en-GB" dirty="0" smtClean="0"/>
              <a:t>We may learn through the consequences of our actions. For example…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What did the </a:t>
            </a:r>
            <a:r>
              <a:rPr lang="en-GB" dirty="0" err="1" smtClean="0"/>
              <a:t>Montagues</a:t>
            </a:r>
            <a:r>
              <a:rPr lang="en-GB" dirty="0" smtClean="0"/>
              <a:t> and </a:t>
            </a:r>
            <a:r>
              <a:rPr lang="en-GB" dirty="0" err="1" smtClean="0"/>
              <a:t>Capulets</a:t>
            </a:r>
            <a:r>
              <a:rPr lang="en-GB" dirty="0" smtClean="0"/>
              <a:t> learn in the final scene of Romeo &amp; Juliet?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en-GB" dirty="0" smtClean="0"/>
              <a:t>Self-will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Robert Frost is on the AQA prescribed poets list for unseen poetry.</a:t>
            </a:r>
          </a:p>
          <a:p>
            <a:endParaRPr lang="en-GB" dirty="0"/>
          </a:p>
          <a:p>
            <a:r>
              <a:rPr lang="en-GB" dirty="0" smtClean="0"/>
              <a:t>L.O. To be able to explore the writer’s perspective and viewpoint in an unseen poem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4400" dirty="0" smtClean="0"/>
              <a:t>The Road Not Taken</a:t>
            </a:r>
            <a:endParaRPr lang="en-GB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4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888432"/>
          </a:xfrm>
        </p:spPr>
        <p:txBody>
          <a:bodyPr>
            <a:normAutofit/>
          </a:bodyPr>
          <a:lstStyle/>
          <a:p>
            <a:r>
              <a:rPr lang="en-GB" dirty="0" smtClean="0"/>
              <a:t>L.O. To understand the choices made by the Director in the opening sequence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2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772816"/>
            <a:ext cx="46085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Tradition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Honour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Discipline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Excellence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Four Pillars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script is available online. Make a storyboard of this as you see it.</a:t>
            </a:r>
          </a:p>
          <a:p>
            <a:endParaRPr lang="en-GB" dirty="0" smtClean="0"/>
          </a:p>
          <a:p>
            <a:r>
              <a:rPr lang="en-GB" dirty="0" smtClean="0"/>
              <a:t>Consider the Director. Decisions are being made on how to introduce characters and themes. Why do you think the Director has chosen these ingredients for the opening scene?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Sequence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6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Roughly storyboard this scene as a reminder for later 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en-GB" dirty="0" smtClean="0"/>
              <a:t>The Opening Sequence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17929"/>
              </p:ext>
            </p:extLst>
          </p:nvPr>
        </p:nvGraphicFramePr>
        <p:xfrm>
          <a:off x="1547664" y="2996952"/>
          <a:ext cx="648072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  <a:gridCol w="1620180"/>
                <a:gridCol w="1620180"/>
              </a:tblGrid>
              <a:tr h="1404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3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“I’ve seen the light!” usually means “I understand now.”</a:t>
            </a:r>
          </a:p>
          <a:p>
            <a:r>
              <a:rPr lang="en-GB" dirty="0" smtClean="0"/>
              <a:t>In Genesis, the Tree of Knowledge is actually the Tree of the Knowledge of Good and Evil</a:t>
            </a:r>
          </a:p>
          <a:p>
            <a:endParaRPr lang="en-GB" dirty="0"/>
          </a:p>
          <a:p>
            <a:r>
              <a:rPr lang="en-GB" dirty="0" smtClean="0"/>
              <a:t>Growing-up, (becoming mature) includes gaining knowledge that you did not have before …self-knowledge, knowledge about individuals, knowledge about life.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light of knowledge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5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r>
              <a:rPr lang="en-GB" dirty="0" smtClean="0"/>
              <a:t>When do you think parental responsibility for a child stops?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What kind of decisions do you think the child should make for themselves?</a:t>
            </a:r>
          </a:p>
          <a:p>
            <a:r>
              <a:rPr lang="en-GB" dirty="0" smtClean="0"/>
              <a:t>Given that children often have rebellious attitudes, at what point do you think they should be independent in their decisions?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L.O To be able to explore the theme of parenthood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/>
          <a:lstStyle/>
          <a:p>
            <a:r>
              <a:rPr lang="en-GB" dirty="0" smtClean="0"/>
              <a:t>What is your definition of this?</a:t>
            </a:r>
          </a:p>
          <a:p>
            <a:endParaRPr lang="en-GB" dirty="0"/>
          </a:p>
          <a:p>
            <a:r>
              <a:rPr lang="en-GB" dirty="0" smtClean="0"/>
              <a:t>What education do you think schools should provide?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education – rules of society, expectations of family, influence of peers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Moral education – what is right and wrong, acceptable and not acceptable</a:t>
            </a:r>
          </a:p>
          <a:p>
            <a:endParaRPr lang="en-GB" dirty="0"/>
          </a:p>
          <a:p>
            <a:r>
              <a:rPr lang="en-GB" dirty="0" smtClean="0"/>
              <a:t>Cultural education – the Arts and Literature… or is this simply unnecessary?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SMSC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6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852936"/>
            <a:ext cx="8003232" cy="315435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Pick up additional information you require from the scene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en-GB" dirty="0" smtClean="0"/>
              <a:t>DPS Script on Internet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2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84" y="1412776"/>
            <a:ext cx="6416292" cy="4266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616530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Purple Lake by </a:t>
            </a:r>
            <a:r>
              <a:rPr lang="en-GB" sz="1200" dirty="0" err="1" smtClean="0"/>
              <a:t>Evgeni</a:t>
            </a:r>
            <a:r>
              <a:rPr lang="en-GB" sz="1200" dirty="0" smtClean="0"/>
              <a:t> </a:t>
            </a:r>
            <a:r>
              <a:rPr lang="en-GB" sz="1200" dirty="0" err="1" smtClean="0"/>
              <a:t>Dinev</a:t>
            </a:r>
            <a:r>
              <a:rPr lang="en-GB" sz="1200" dirty="0" smtClean="0"/>
              <a:t> freedigitalphotos.net</a:t>
            </a:r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87624" y="69269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Why do you think we see so many shots of a misty lake?</a:t>
            </a:r>
            <a:endParaRPr lang="en-GB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2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219256" cy="351439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can be inferred by living in ‘fog’ or growing up in ‘fog?’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4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 your book, brainstorm everything these words mean to you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32122" y="2967335"/>
            <a:ext cx="4279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Seize the day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4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658411"/>
          </a:xfrm>
        </p:spPr>
        <p:txBody>
          <a:bodyPr/>
          <a:lstStyle/>
          <a:p>
            <a:r>
              <a:rPr lang="en-GB" dirty="0" smtClean="0"/>
              <a:t>Before</a:t>
            </a:r>
          </a:p>
          <a:p>
            <a:endParaRPr lang="en-GB" dirty="0"/>
          </a:p>
          <a:p>
            <a:r>
              <a:rPr lang="en-GB" dirty="0" smtClean="0"/>
              <a:t>*</a:t>
            </a:r>
          </a:p>
          <a:p>
            <a:r>
              <a:rPr lang="en-GB" dirty="0" smtClean="0"/>
              <a:t>*</a:t>
            </a:r>
          </a:p>
          <a:p>
            <a:r>
              <a:rPr lang="en-GB" dirty="0" smtClean="0"/>
              <a:t>*</a:t>
            </a:r>
          </a:p>
          <a:p>
            <a:r>
              <a:rPr lang="en-GB" dirty="0" smtClean="0"/>
              <a:t>*</a:t>
            </a:r>
          </a:p>
          <a:p>
            <a:r>
              <a:rPr lang="en-GB" dirty="0"/>
              <a:t>*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658411"/>
          </a:xfrm>
        </p:spPr>
        <p:txBody>
          <a:bodyPr/>
          <a:lstStyle/>
          <a:p>
            <a:r>
              <a:rPr lang="en-GB" dirty="0" smtClean="0"/>
              <a:t>After</a:t>
            </a:r>
          </a:p>
          <a:p>
            <a:endParaRPr lang="en-GB" dirty="0"/>
          </a:p>
          <a:p>
            <a:r>
              <a:rPr lang="en-GB" dirty="0" smtClean="0"/>
              <a:t>*</a:t>
            </a:r>
          </a:p>
          <a:p>
            <a:r>
              <a:rPr lang="en-GB" dirty="0" smtClean="0"/>
              <a:t>*</a:t>
            </a:r>
          </a:p>
          <a:p>
            <a:r>
              <a:rPr lang="en-GB" dirty="0" smtClean="0"/>
              <a:t>*</a:t>
            </a:r>
          </a:p>
          <a:p>
            <a:r>
              <a:rPr lang="en-GB" dirty="0" smtClean="0"/>
              <a:t>*</a:t>
            </a:r>
          </a:p>
          <a:p>
            <a:r>
              <a:rPr lang="en-GB" dirty="0"/>
              <a:t>*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GB" sz="3200" dirty="0" smtClean="0"/>
              <a:t>Make charts for Neil, Todd and Charlie, comparing their personalities before Keating and after several lessons.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57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19256" cy="4525963"/>
          </a:xfrm>
        </p:spPr>
        <p:txBody>
          <a:bodyPr/>
          <a:lstStyle/>
          <a:p>
            <a:r>
              <a:rPr lang="en-GB" dirty="0" smtClean="0"/>
              <a:t>A Midsummer Night’s Dream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(GCSE Drama text)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What part did he play?</a:t>
            </a:r>
          </a:p>
          <a:p>
            <a:pPr marL="109728" indent="0">
              <a:buNone/>
            </a:pPr>
            <a:r>
              <a:rPr lang="en-GB" dirty="0" smtClean="0"/>
              <a:t>Puck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How important was acting to him?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play was Neil in?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How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was Neil reaching out to his father?</a:t>
            </a:r>
          </a:p>
          <a:p>
            <a:endParaRPr lang="en-GB" dirty="0"/>
          </a:p>
          <a:p>
            <a:r>
              <a:rPr lang="en-GB" dirty="0" smtClean="0"/>
              <a:t>Write the apology scene. 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/>
              <a:t>  Consider these questions. </a:t>
            </a:r>
          </a:p>
          <a:p>
            <a:r>
              <a:rPr lang="en-GB" dirty="0" smtClean="0"/>
              <a:t>Is it possible for his father to forgive?</a:t>
            </a:r>
          </a:p>
          <a:p>
            <a:r>
              <a:rPr lang="en-GB" dirty="0" smtClean="0"/>
              <a:t>Is forgiveness not necessary in your eyes?</a:t>
            </a:r>
          </a:p>
          <a:p>
            <a:r>
              <a:rPr lang="en-GB" dirty="0" smtClean="0"/>
              <a:t>Can this relationship be mended?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“Gentles, do not reprehend</a:t>
            </a:r>
            <a:br>
              <a:rPr lang="en-GB" dirty="0" smtClean="0"/>
            </a:br>
            <a:r>
              <a:rPr lang="en-GB" dirty="0" smtClean="0"/>
              <a:t>If you pardon, we will mend”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praisepen.uk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0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7" y="1308656"/>
            <a:ext cx="7419887" cy="4712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764704"/>
            <a:ext cx="806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does this mean to you? Be poetic. Be thematic.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602128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Snow Footprint by Pixomar.Freedigitalphotos.net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29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Watch a video of this poem on </a:t>
            </a:r>
            <a:r>
              <a:rPr lang="en-GB" dirty="0" err="1" smtClean="0"/>
              <a:t>youtube</a:t>
            </a:r>
            <a:endParaRPr lang="en-GB" dirty="0" smtClean="0"/>
          </a:p>
          <a:p>
            <a:r>
              <a:rPr lang="en-GB" dirty="0" smtClean="0"/>
              <a:t>Or on BBC Bitesize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Walking Away by C Day Lewis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3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have seen the pressures and troubles of Neil and Eva Smith in An Inspector Calls. Nevertheless, suicide is illegal for a reason!</a:t>
            </a:r>
          </a:p>
          <a:p>
            <a:endParaRPr lang="en-GB" dirty="0"/>
          </a:p>
          <a:p>
            <a:r>
              <a:rPr lang="en-GB" dirty="0" smtClean="0"/>
              <a:t>Discuss the effect of his action upon others.</a:t>
            </a:r>
          </a:p>
          <a:p>
            <a:r>
              <a:rPr lang="en-GB" dirty="0" smtClean="0"/>
              <a:t>What was Mr Keating’s counselling of Neil?</a:t>
            </a:r>
          </a:p>
          <a:p>
            <a:r>
              <a:rPr lang="en-GB" dirty="0" smtClean="0"/>
              <a:t>Neil could see no way out. Were there any alternatives?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Neil made a choice; he broke the law.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24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6" y="1196752"/>
            <a:ext cx="6669132" cy="4434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58772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 Wall by Ian Kahn freedigitalphotos.net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7667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Sticky Notes  Life lessons: What have you learned?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00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57118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“Mr Keating deserves to go.  He broke every principle of this great institution….”</a:t>
            </a:r>
          </a:p>
          <a:p>
            <a:endParaRPr lang="en-GB" dirty="0"/>
          </a:p>
          <a:p>
            <a:r>
              <a:rPr lang="en-GB" dirty="0" smtClean="0"/>
              <a:t>Continue this speech. Argue the case to fire Keating.</a:t>
            </a:r>
          </a:p>
          <a:p>
            <a:endParaRPr lang="en-GB" dirty="0" smtClean="0"/>
          </a:p>
          <a:p>
            <a:r>
              <a:rPr lang="en-GB" dirty="0" smtClean="0"/>
              <a:t>Prepare well.  You may use a small prompt card to help you. Just put three bullet points on it.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en-GB" dirty="0" smtClean="0"/>
              <a:t>Individual Presentation S&amp;L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33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r>
              <a:rPr lang="en-GB" dirty="0" smtClean="0"/>
              <a:t>What did Keating teach them?</a:t>
            </a:r>
          </a:p>
          <a:p>
            <a:endParaRPr lang="en-GB" dirty="0"/>
          </a:p>
          <a:p>
            <a:r>
              <a:rPr lang="en-GB" dirty="0" smtClean="0"/>
              <a:t>Include your opinion of his methods, his effectiveness and the difference he has made to their lives.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en-GB" dirty="0" smtClean="0"/>
              <a:t>Reflective Writing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18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 </a:t>
            </a:r>
            <a:r>
              <a:rPr lang="en-GB" dirty="0"/>
              <a:t>Y</a:t>
            </a:r>
            <a:r>
              <a:rPr lang="en-GB" dirty="0" smtClean="0"/>
              <a:t>outube, watch the final scene of Dead Poets Society.</a:t>
            </a:r>
          </a:p>
          <a:p>
            <a:endParaRPr lang="en-GB" dirty="0"/>
          </a:p>
          <a:p>
            <a:r>
              <a:rPr lang="en-GB" dirty="0" smtClean="0"/>
              <a:t>When Keating and Todd made eye contact while the teacher put on his scarf, write the dialogue that they wanted to say.</a:t>
            </a:r>
          </a:p>
          <a:p>
            <a:endParaRPr lang="en-GB" dirty="0"/>
          </a:p>
          <a:p>
            <a:r>
              <a:rPr lang="en-GB" dirty="0" smtClean="0"/>
              <a:t>What was the significance of Todd standing </a:t>
            </a:r>
          </a:p>
          <a:p>
            <a:pPr marL="109728" indent="0">
              <a:buNone/>
            </a:pPr>
            <a:r>
              <a:rPr lang="en-GB" dirty="0" smtClean="0"/>
              <a:t>   A) alone  B) first  C) being the leader?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842992" cy="1143000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33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Compare the first and last lessons.</a:t>
            </a:r>
          </a:p>
          <a:p>
            <a:endParaRPr lang="en-GB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GB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does the end scene compare with the opening scene?</a:t>
            </a:r>
            <a:endParaRPr lang="en-GB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82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7427168" cy="37304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Thank-you for what?  </a:t>
            </a:r>
          </a:p>
          <a:p>
            <a:r>
              <a:rPr lang="en-GB" sz="3600" dirty="0" smtClean="0"/>
              <a:t>What does Keating now know?</a:t>
            </a:r>
          </a:p>
          <a:p>
            <a:endParaRPr lang="en-GB" sz="3600" dirty="0"/>
          </a:p>
          <a:p>
            <a:r>
              <a:rPr lang="en-GB" sz="3600" dirty="0" smtClean="0"/>
              <a:t>British Values – to develop self-knowledge</a:t>
            </a:r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“Thank-you boys, thank-you.”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59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2770901"/>
              </p:ext>
            </p:extLst>
          </p:nvPr>
        </p:nvGraphicFramePr>
        <p:xfrm>
          <a:off x="457200" y="1124744"/>
          <a:ext cx="8003232" cy="532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2667744"/>
              </a:tblGrid>
              <a:tr h="3974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Welton</a:t>
                      </a:r>
                      <a:r>
                        <a:rPr lang="en-GB" dirty="0" smtClean="0"/>
                        <a:t> Academy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 Keating</a:t>
                      </a:r>
                      <a:endParaRPr lang="en-GB" dirty="0"/>
                    </a:p>
                  </a:txBody>
                  <a:tcPr/>
                </a:tc>
              </a:tr>
              <a:tr h="397442">
                <a:tc>
                  <a:txBody>
                    <a:bodyPr/>
                    <a:lstStyle/>
                    <a:p>
                      <a:r>
                        <a:rPr lang="en-GB" dirty="0" smtClean="0"/>
                        <a:t>Seating Arrangement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442">
                <a:tc>
                  <a:txBody>
                    <a:bodyPr/>
                    <a:lstStyle/>
                    <a:p>
                      <a:r>
                        <a:rPr lang="en-GB" dirty="0" smtClean="0"/>
                        <a:t>Teaching style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79994">
                <a:tc>
                  <a:txBody>
                    <a:bodyPr/>
                    <a:lstStyle/>
                    <a:p>
                      <a:r>
                        <a:rPr lang="en-GB" dirty="0" smtClean="0"/>
                        <a:t>How is success defined for the school…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442">
                <a:tc>
                  <a:txBody>
                    <a:bodyPr/>
                    <a:lstStyle/>
                    <a:p>
                      <a:r>
                        <a:rPr lang="en-GB" dirty="0" smtClean="0"/>
                        <a:t>For the pupil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79994">
                <a:tc>
                  <a:txBody>
                    <a:bodyPr/>
                    <a:lstStyle/>
                    <a:p>
                      <a:r>
                        <a:rPr lang="en-GB" dirty="0" smtClean="0"/>
                        <a:t>What is in the curriculum and </a:t>
                      </a:r>
                      <a:r>
                        <a:rPr lang="en-GB" smtClean="0"/>
                        <a:t>what is</a:t>
                      </a:r>
                      <a:r>
                        <a:rPr lang="en-GB" baseline="0" smtClean="0"/>
                        <a:t> not</a:t>
                      </a:r>
                      <a:r>
                        <a:rPr lang="en-GB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442">
                <a:tc>
                  <a:txBody>
                    <a:bodyPr/>
                    <a:lstStyle/>
                    <a:p>
                      <a:r>
                        <a:rPr lang="en-GB" dirty="0" smtClean="0"/>
                        <a:t>Purpose of education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79994">
                <a:tc>
                  <a:txBody>
                    <a:bodyPr/>
                    <a:lstStyle/>
                    <a:p>
                      <a:r>
                        <a:rPr lang="en-GB" dirty="0" smtClean="0"/>
                        <a:t>What would you define as a good education?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74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en-GB" dirty="0" smtClean="0"/>
              <a:t>Contrasts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02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19256" cy="4525963"/>
          </a:xfrm>
        </p:spPr>
        <p:txBody>
          <a:bodyPr/>
          <a:lstStyle/>
          <a:p>
            <a:r>
              <a:rPr lang="en-GB" dirty="0" smtClean="0"/>
              <a:t>The music was chosen on purpose.  </a:t>
            </a:r>
          </a:p>
          <a:p>
            <a:endParaRPr lang="en-GB" dirty="0"/>
          </a:p>
          <a:p>
            <a:r>
              <a:rPr lang="en-GB" dirty="0" smtClean="0"/>
              <a:t>What emotions does the music bring out? </a:t>
            </a:r>
          </a:p>
          <a:p>
            <a:r>
              <a:rPr lang="en-GB" dirty="0" smtClean="0"/>
              <a:t>Why do you think this piece was chosen? </a:t>
            </a:r>
          </a:p>
          <a:p>
            <a:r>
              <a:rPr lang="en-GB" dirty="0" smtClean="0"/>
              <a:t>Why did it begin at that particular point in the scene? </a:t>
            </a:r>
          </a:p>
          <a:p>
            <a:r>
              <a:rPr lang="en-GB" dirty="0" smtClean="0"/>
              <a:t>How does it affect your viewing of the scene?</a:t>
            </a:r>
          </a:p>
          <a:p>
            <a:r>
              <a:rPr lang="en-GB" dirty="0" smtClean="0"/>
              <a:t>Is it a fitting ending to the tale? Explain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en-GB" dirty="0" smtClean="0"/>
              <a:t>The Pipers!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86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9208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r>
              <a:rPr lang="en-GB" sz="2400" dirty="0" smtClean="0"/>
              <a:t>O Captain! My Captain! Rise up and hear the bells;</a:t>
            </a:r>
          </a:p>
          <a:p>
            <a:r>
              <a:rPr lang="en-GB" sz="2400" dirty="0" smtClean="0"/>
              <a:t>Rise up – for you the flag is flung – for you the bugle trills:</a:t>
            </a:r>
          </a:p>
          <a:p>
            <a:r>
              <a:rPr lang="en-GB" sz="2400" dirty="0" smtClean="0"/>
              <a:t>For you bouquets and </a:t>
            </a:r>
            <a:r>
              <a:rPr lang="en-GB" sz="2400" dirty="0" err="1" smtClean="0"/>
              <a:t>ribbon’d</a:t>
            </a:r>
            <a:r>
              <a:rPr lang="en-GB" sz="2400" dirty="0" smtClean="0"/>
              <a:t> wreaths – for you the shores a-crowding;</a:t>
            </a:r>
          </a:p>
          <a:p>
            <a:r>
              <a:rPr lang="en-GB" sz="2400" dirty="0" smtClean="0"/>
              <a:t>For you they call, the swaying mass, their eager faces turning;</a:t>
            </a:r>
          </a:p>
          <a:p>
            <a:r>
              <a:rPr lang="en-GB" sz="2400" dirty="0" smtClean="0"/>
              <a:t>Here Captain! Dear father!</a:t>
            </a:r>
          </a:p>
          <a:p>
            <a:r>
              <a:rPr lang="en-GB" sz="2400" dirty="0" smtClean="0"/>
              <a:t>This arm beneath your head;</a:t>
            </a:r>
          </a:p>
          <a:p>
            <a:r>
              <a:rPr lang="en-GB" sz="2400" dirty="0" smtClean="0"/>
              <a:t>It is some dream that on the deck,</a:t>
            </a:r>
          </a:p>
          <a:p>
            <a:r>
              <a:rPr lang="en-GB" sz="2400" dirty="0" smtClean="0"/>
              <a:t>You’ve fallen cold and dead.</a:t>
            </a:r>
          </a:p>
          <a:p>
            <a:endParaRPr lang="en-GB" sz="2400" dirty="0"/>
          </a:p>
          <a:p>
            <a:r>
              <a:rPr lang="en-GB" sz="2400" dirty="0" smtClean="0"/>
              <a:t>                                                       Walt Whitman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7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“I watched your first game”</a:t>
            </a:r>
          </a:p>
          <a:p>
            <a:r>
              <a:rPr lang="en-GB" dirty="0" smtClean="0"/>
              <a:t>Why do you think this is significant?</a:t>
            </a:r>
          </a:p>
          <a:p>
            <a:endParaRPr lang="en-GB" dirty="0"/>
          </a:p>
          <a:p>
            <a:r>
              <a:rPr lang="en-GB" dirty="0" smtClean="0"/>
              <a:t>“It is eighteen years ago”</a:t>
            </a:r>
          </a:p>
          <a:p>
            <a:r>
              <a:rPr lang="en-GB" dirty="0" smtClean="0"/>
              <a:t>What does that tell us about the poem?</a:t>
            </a:r>
          </a:p>
          <a:p>
            <a:endParaRPr lang="en-GB" dirty="0"/>
          </a:p>
          <a:p>
            <a:r>
              <a:rPr lang="en-GB" dirty="0" smtClean="0"/>
              <a:t>“Gnaws at my mind still.”</a:t>
            </a:r>
          </a:p>
          <a:p>
            <a:r>
              <a:rPr lang="en-GB" dirty="0" smtClean="0"/>
              <a:t>What has the writer learned about partings?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Letting 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17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2780928"/>
            <a:ext cx="7715200" cy="329837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knowledge has Todd learned?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Light of Knowledge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22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7632848" cy="475252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Remember the poem “Praise song for my mother?” You could use this idea as a stimulus for your work</a:t>
            </a:r>
          </a:p>
          <a:p>
            <a:endParaRPr lang="en-GB" dirty="0"/>
          </a:p>
          <a:p>
            <a:r>
              <a:rPr lang="en-GB" dirty="0" smtClean="0"/>
              <a:t>Write a letter/article/reflective/honouring piece, to be read aloud to his fellow class-mates, in honour of his dead friend Neil, and his Captain – Mr Keating.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Todd sounds his barbaric Yawp!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2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132856"/>
            <a:ext cx="5760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Arial Rounded MT Bold" pitchFamily="34" charset="0"/>
            </a:endParaRPr>
          </a:p>
          <a:p>
            <a:r>
              <a:rPr lang="en-GB" sz="3600" dirty="0" smtClean="0">
                <a:latin typeface="Arial Rounded MT Bold" pitchFamily="34" charset="0"/>
              </a:rPr>
              <a:t>But only in their dreams can men be truly free…</a:t>
            </a:r>
          </a:p>
          <a:p>
            <a:endParaRPr lang="en-GB" sz="3600" dirty="0">
              <a:latin typeface="Arial Rounded MT Bold" pitchFamily="34" charset="0"/>
            </a:endParaRPr>
          </a:p>
          <a:p>
            <a:r>
              <a:rPr lang="en-GB" sz="3200" dirty="0" smtClean="0">
                <a:latin typeface="Arial Rounded MT Bold" pitchFamily="34" charset="0"/>
              </a:rPr>
              <a:t>How important are dreams, aspirations, ambitions?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26876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S&amp;L Group-work  Aspire Mat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30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758163"/>
              </p:ext>
            </p:extLst>
          </p:nvPr>
        </p:nvGraphicFramePr>
        <p:xfrm>
          <a:off x="539552" y="764704"/>
          <a:ext cx="7924158" cy="510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6304198" imgH="4059328" progId="Word.Document.12">
                  <p:embed/>
                </p:oleObj>
              </mc:Choice>
              <mc:Fallback>
                <p:oleObj name="Document" r:id="rId4" imgW="6304198" imgH="40593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764704"/>
                        <a:ext cx="7924158" cy="510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0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808312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The most important thing is ..?</a:t>
            </a:r>
            <a:br>
              <a:rPr lang="en-GB" sz="3200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00"/>
                </a:solidFill>
              </a:rPr>
              <a:t>What  Values are portrayed through Media?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05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changes happened? Why?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you see this in society today?</a:t>
            </a:r>
          </a:p>
          <a:p>
            <a:r>
              <a:rPr lang="en-GB" dirty="0" smtClean="0"/>
              <a:t>How important are these things to you?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What top values would your group choose?  Why?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you supporting contributions?</a:t>
            </a:r>
          </a:p>
          <a:p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you encouraging participation?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Group Discussion        </a:t>
            </a:r>
            <a:r>
              <a:rPr lang="en-GB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S&amp;L</a:t>
            </a:r>
            <a:endParaRPr lang="en-GB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22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20" y="4149080"/>
            <a:ext cx="4038600" cy="14739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4095"/>
            <a:ext cx="3695776" cy="22322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46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323828" cy="13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1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/>
          <a:lstStyle/>
          <a:p>
            <a:r>
              <a:rPr lang="en-GB" dirty="0"/>
              <a:t>In small groups, create a “Love is” poem. </a:t>
            </a:r>
          </a:p>
          <a:p>
            <a:r>
              <a:rPr lang="en-GB" dirty="0"/>
              <a:t>Can you describe the qualities of love?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After you have shared your poems…</a:t>
            </a:r>
          </a:p>
          <a:p>
            <a:r>
              <a:rPr lang="en-GB" dirty="0" smtClean="0"/>
              <a:t>Read 1 Corinthians 13:4-8</a:t>
            </a:r>
          </a:p>
          <a:p>
            <a:r>
              <a:rPr lang="en-GB" dirty="0" smtClean="0"/>
              <a:t>You can find it on www.biblestudytools.com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Spiritual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Selfhood begins with a walking away</a:t>
            </a:r>
            <a:endParaRPr lang="en-GB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1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How can the author claim that love is shown in the letting go?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5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852936"/>
            <a:ext cx="7715200" cy="315435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To develop self-knowledge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British Values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3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2060848"/>
            <a:ext cx="7427168" cy="3946443"/>
          </a:xfrm>
        </p:spPr>
        <p:txBody>
          <a:bodyPr/>
          <a:lstStyle/>
          <a:p>
            <a:r>
              <a:rPr lang="en-GB" dirty="0" smtClean="0"/>
              <a:t>Self-aware</a:t>
            </a:r>
          </a:p>
          <a:p>
            <a:r>
              <a:rPr lang="en-GB" dirty="0" smtClean="0"/>
              <a:t>Self-belief</a:t>
            </a:r>
          </a:p>
          <a:p>
            <a:r>
              <a:rPr lang="en-GB" dirty="0" smtClean="0"/>
              <a:t>Self-choices</a:t>
            </a:r>
          </a:p>
          <a:p>
            <a:r>
              <a:rPr lang="en-GB" dirty="0" smtClean="0"/>
              <a:t>Self-decisions</a:t>
            </a:r>
          </a:p>
          <a:p>
            <a:endParaRPr lang="en-GB" dirty="0"/>
          </a:p>
          <a:p>
            <a:r>
              <a:rPr lang="en-GB" dirty="0" smtClean="0"/>
              <a:t>Breaking away from the parent bond?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429400" cy="1143000"/>
          </a:xfrm>
        </p:spPr>
        <p:txBody>
          <a:bodyPr/>
          <a:lstStyle/>
          <a:p>
            <a:r>
              <a:rPr lang="en-GB" dirty="0" smtClean="0"/>
              <a:t>What is Self-hood?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1B44-7F96-48E8-8CFA-07350AD077C9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praisepen.uk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495</TotalTime>
  <Words>1423</Words>
  <Application>Microsoft Office PowerPoint</Application>
  <PresentationFormat>On-screen Show (4:3)</PresentationFormat>
  <Paragraphs>316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Concourse</vt:lpstr>
      <vt:lpstr>Document</vt:lpstr>
      <vt:lpstr>Dead Poets Society</vt:lpstr>
      <vt:lpstr>L.O To be able to explore the theme of parenthood</vt:lpstr>
      <vt:lpstr>Walking Away by C Day Lewis</vt:lpstr>
      <vt:lpstr>Letting Go</vt:lpstr>
      <vt:lpstr>Spiritual</vt:lpstr>
      <vt:lpstr>Interpret</vt:lpstr>
      <vt:lpstr>PowerPoint Presentation</vt:lpstr>
      <vt:lpstr>British Values</vt:lpstr>
      <vt:lpstr>What is Self-hood?</vt:lpstr>
      <vt:lpstr>PowerPoint Presentation</vt:lpstr>
      <vt:lpstr>PowerPoint Presentation</vt:lpstr>
      <vt:lpstr>Nature’s give and take</vt:lpstr>
      <vt:lpstr>Self-will</vt:lpstr>
      <vt:lpstr>Homework</vt:lpstr>
      <vt:lpstr>L.O. To understand the choices made by the Director in the opening sequence</vt:lpstr>
      <vt:lpstr>The Four Pillars</vt:lpstr>
      <vt:lpstr>Opening Sequence</vt:lpstr>
      <vt:lpstr>The Opening Sequence</vt:lpstr>
      <vt:lpstr>The light of knowledge</vt:lpstr>
      <vt:lpstr>Education</vt:lpstr>
      <vt:lpstr>SMSC</vt:lpstr>
      <vt:lpstr>DPS Script on Internet</vt:lpstr>
      <vt:lpstr>PowerPoint Presentation</vt:lpstr>
      <vt:lpstr>Inference</vt:lpstr>
      <vt:lpstr>In your book, brainstorm everything these words mean to you</vt:lpstr>
      <vt:lpstr>Make charts for Neil, Todd and Charlie, comparing their personalities before Keating and after several lessons.</vt:lpstr>
      <vt:lpstr>What play was Neil in?</vt:lpstr>
      <vt:lpstr>“Gentles, do not reprehend If you pardon, we will mend”</vt:lpstr>
      <vt:lpstr>PowerPoint Presentation</vt:lpstr>
      <vt:lpstr>Neil made a choice; he broke the law.</vt:lpstr>
      <vt:lpstr>PowerPoint Presentation</vt:lpstr>
      <vt:lpstr>Individual Presentation S&amp;L</vt:lpstr>
      <vt:lpstr>Reflective Writing</vt:lpstr>
      <vt:lpstr>Homework</vt:lpstr>
      <vt:lpstr>Structure</vt:lpstr>
      <vt:lpstr>“Thank-you boys, thank-you.”</vt:lpstr>
      <vt:lpstr>Contrasts</vt:lpstr>
      <vt:lpstr>The Pipers!</vt:lpstr>
      <vt:lpstr>PowerPoint Presentation</vt:lpstr>
      <vt:lpstr>The Light of Knowledge</vt:lpstr>
      <vt:lpstr>Todd sounds his barbaric Yawp!</vt:lpstr>
      <vt:lpstr>PowerPoint Presentation</vt:lpstr>
      <vt:lpstr>PowerPoint Presentation</vt:lpstr>
      <vt:lpstr>The most important thing is ..? What  Values are portrayed through Media?</vt:lpstr>
      <vt:lpstr>Group Discussion        S&amp;L</vt:lpstr>
      <vt:lpstr>PowerPoint Presentation</vt:lpstr>
    </vt:vector>
  </TitlesOfParts>
  <Company>Pat Productions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Dead Poets Society</dc:title>
  <dc:creator>Pat Moore</dc:creator>
  <cp:lastModifiedBy>Pat Moore</cp:lastModifiedBy>
  <cp:revision>65</cp:revision>
  <cp:lastPrinted>2015-06-08T12:11:37Z</cp:lastPrinted>
  <dcterms:created xsi:type="dcterms:W3CDTF">2013-07-11T08:34:00Z</dcterms:created>
  <dcterms:modified xsi:type="dcterms:W3CDTF">2019-01-31T22:46:45Z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